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92" r:id="rId2"/>
    <p:sldMasterId id="2147483670" r:id="rId3"/>
    <p:sldMasterId id="2147483681" r:id="rId4"/>
  </p:sldMasterIdLst>
  <p:notesMasterIdLst>
    <p:notesMasterId r:id="rId12"/>
  </p:notesMasterIdLst>
  <p:sldIdLst>
    <p:sldId id="256" r:id="rId5"/>
    <p:sldId id="2904" r:id="rId6"/>
    <p:sldId id="257" r:id="rId7"/>
    <p:sldId id="260" r:id="rId8"/>
    <p:sldId id="2906" r:id="rId9"/>
    <p:sldId id="259" r:id="rId10"/>
    <p:sldId id="2909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1" clrIdx="0">
    <p:extLst>
      <p:ext uri="{19B8F6BF-5375-455C-9EA6-DF929625EA0E}">
        <p15:presenceInfo xmlns:p15="http://schemas.microsoft.com/office/powerpoint/2012/main" userId="a77e6e0534055a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7A3"/>
    <a:srgbClr val="6479A8"/>
    <a:srgbClr val="FF6F6F"/>
    <a:srgbClr val="5BC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65879" autoAdjust="0"/>
  </p:normalViewPr>
  <p:slideViewPr>
    <p:cSldViewPr snapToGrid="0">
      <p:cViewPr varScale="1">
        <p:scale>
          <a:sx n="34" d="100"/>
          <a:sy n="34" d="100"/>
        </p:scale>
        <p:origin x="1437" y="1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137A7-233C-4615-B57F-82E12C2EF77C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6F9C8-7AB8-4F12-AC78-F0304460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Aft>
                <a:spcPts val="0"/>
              </a:spcAft>
            </a:pPr>
            <a:r>
              <a:rPr lang="en-US" b="1" dirty="0">
                <a:effectLst/>
                <a:ea typeface="Calibri" panose="020F0502020204030204" pitchFamily="34" charset="0"/>
              </a:rPr>
              <a:t>Standard: </a:t>
            </a:r>
            <a:endParaRPr lang="en-US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dirty="0">
                <a:effectLst/>
                <a:ea typeface="Calibri" panose="020F0502020204030204" pitchFamily="34" charset="0"/>
              </a:rPr>
              <a:t>Essential Concept and/or Skill: Communicate and work productively with others emphasizing collaboration and cultural awareness to produce quality work. </a:t>
            </a:r>
          </a:p>
          <a:p>
            <a:pPr marL="0" marR="0">
              <a:spcAft>
                <a:spcPts val="0"/>
              </a:spcAft>
            </a:pPr>
            <a:endParaRPr lang="en-US" sz="1200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Interact positively as a team member.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Cooperate with others in a group setting.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Generate ideas with group members.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Are active listeners.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Read and understand information in a variety of forms.</a:t>
            </a: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Express ideas.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b="1" dirty="0">
                <a:effectLst/>
                <a:ea typeface="Arial" panose="020B0604020202020204" pitchFamily="34" charset="0"/>
              </a:rPr>
              <a:t> </a:t>
            </a:r>
            <a:endParaRPr lang="en-US" sz="1200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b="1" dirty="0">
                <a:effectLst/>
                <a:ea typeface="Arial" panose="020B0604020202020204" pitchFamily="34" charset="0"/>
              </a:rPr>
              <a:t>Skill: </a:t>
            </a:r>
            <a:endParaRPr lang="en-US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dirty="0">
                <a:effectLst/>
                <a:ea typeface="Arial" panose="020B0604020202020204" pitchFamily="34" charset="0"/>
              </a:rPr>
              <a:t>Active listening, express ideas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F9C8-7AB8-4F12-AC78-F03044600A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8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8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0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8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30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22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36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30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9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29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8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9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40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65F020-6B29-4983-87B5-6A28B62AE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3"/>
          <a:stretch/>
        </p:blipFill>
        <p:spPr>
          <a:xfrm rot="5400000">
            <a:off x="2666998" y="-2667000"/>
            <a:ext cx="6858001" cy="1219200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46F0CD-B889-4152-8EB0-E0AF0729778C}"/>
              </a:ext>
            </a:extLst>
          </p:cNvPr>
          <p:cNvSpPr/>
          <p:nvPr userDrawn="1"/>
        </p:nvSpPr>
        <p:spPr>
          <a:xfrm>
            <a:off x="521026" y="158262"/>
            <a:ext cx="11149948" cy="65414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23C922D-0B2B-4951-81D1-83FBE36A3A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329" y="5656986"/>
            <a:ext cx="2392828" cy="128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57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08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54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26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06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01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18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0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1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30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50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3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19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90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37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004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35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973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76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05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739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5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7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6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6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1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74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53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69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C20A6EB-671B-4480-8623-BF90C45C549F}"/>
              </a:ext>
            </a:extLst>
          </p:cNvPr>
          <p:cNvSpPr txBox="1">
            <a:spLocks/>
          </p:cNvSpPr>
          <p:nvPr/>
        </p:nvSpPr>
        <p:spPr>
          <a:xfrm>
            <a:off x="3977587" y="1111821"/>
            <a:ext cx="7007461" cy="22173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36C25"/>
                </a:solidFill>
                <a:effectLst/>
                <a:uLnTx/>
                <a:uFillTx/>
                <a:latin typeface="Eras Bold ITC" panose="020B0602030504020804" pitchFamily="34" charset="77"/>
                <a:ea typeface="+mn-ea"/>
                <a:cs typeface="+mn-cs"/>
              </a:rPr>
              <a:t>The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F36C25"/>
                </a:solidFill>
                <a:effectLst/>
                <a:uLnTx/>
                <a:uFillTx/>
                <a:latin typeface="Eras Bold ITC" panose="020B0602030504020804" pitchFamily="34" charset="77"/>
                <a:ea typeface="+mn-ea"/>
                <a:cs typeface="+mn-cs"/>
              </a:rPr>
              <a:t>Doubler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600" dirty="0">
              <a:solidFill>
                <a:srgbClr val="3A8E88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72AADC2-9051-4575-A3D1-ED0192B502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85" y="2658111"/>
            <a:ext cx="3835022" cy="352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6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CCC6B-0B73-BD48-ACD6-0E551524C7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4488" y="6494463"/>
            <a:ext cx="41751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30DB1-25A6-F34C-9DC4-5EAE2DCC756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A8E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C9164-5423-5643-B438-BBB174E264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82725" y="2141538"/>
            <a:ext cx="10709275" cy="47164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F36C25"/>
                </a:solidFill>
                <a:latin typeface="Eras Bold ITC" panose="020B0602030504020804" pitchFamily="34" charset="77"/>
              </a:rPr>
              <a:t>Week Two</a:t>
            </a:r>
          </a:p>
          <a:p>
            <a:pPr marL="0" indent="0" algn="ctr">
              <a:buNone/>
            </a:pPr>
            <a:endParaRPr lang="en-US" sz="9600" b="1" dirty="0">
              <a:solidFill>
                <a:srgbClr val="F36C25"/>
              </a:solidFill>
              <a:latin typeface="Eras Bold ITC" panose="020B06020305040208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0D95EF-7CCD-4C33-A603-6D289FEBC17C}"/>
              </a:ext>
            </a:extLst>
          </p:cNvPr>
          <p:cNvSpPr txBox="1"/>
          <p:nvPr/>
        </p:nvSpPr>
        <p:spPr>
          <a:xfrm>
            <a:off x="4356100" y="4804485"/>
            <a:ext cx="4962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3FB7A3"/>
                </a:solidFill>
                <a:latin typeface="Eras Medium ITC" panose="020B0602030504020804" pitchFamily="34" charset="0"/>
              </a:rPr>
              <a:t>The </a:t>
            </a:r>
            <a:r>
              <a:rPr lang="en-US" sz="5400" i="1" dirty="0" err="1">
                <a:solidFill>
                  <a:srgbClr val="3FB7A3"/>
                </a:solidFill>
                <a:latin typeface="Eras Medium ITC" panose="020B0602030504020804" pitchFamily="34" charset="0"/>
              </a:rPr>
              <a:t>Doubler</a:t>
            </a:r>
            <a:endParaRPr lang="en-US" sz="5400" i="1" dirty="0">
              <a:solidFill>
                <a:srgbClr val="3FB7A3"/>
              </a:solidFill>
              <a:latin typeface="Eras Medium ITC" panose="020B06020305040208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58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B0E1318D-28B2-46D6-9541-95EF2AA8D718}"/>
              </a:ext>
            </a:extLst>
          </p:cNvPr>
          <p:cNvSpPr/>
          <p:nvPr/>
        </p:nvSpPr>
        <p:spPr>
          <a:xfrm rot="17556472">
            <a:off x="8493360" y="2823812"/>
            <a:ext cx="4274351" cy="4216271"/>
          </a:xfrm>
          <a:prstGeom prst="irregularSeal2">
            <a:avLst/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9D93E-E8E0-475B-B709-581798D1BE39}"/>
              </a:ext>
            </a:extLst>
          </p:cNvPr>
          <p:cNvSpPr txBox="1"/>
          <p:nvPr/>
        </p:nvSpPr>
        <p:spPr>
          <a:xfrm>
            <a:off x="3933634" y="357985"/>
            <a:ext cx="432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Eras Bold ITC" panose="020B0907030504020204" pitchFamily="34" charset="0"/>
              </a:rPr>
              <a:t>The </a:t>
            </a:r>
            <a:r>
              <a:rPr lang="en-US" sz="4800" dirty="0" err="1">
                <a:solidFill>
                  <a:schemeClr val="accent2"/>
                </a:solidFill>
                <a:latin typeface="Eras Bold ITC" panose="020B0907030504020204" pitchFamily="34" charset="0"/>
              </a:rPr>
              <a:t>Doubler</a:t>
            </a:r>
            <a:endParaRPr lang="en-US" sz="4800" dirty="0">
              <a:solidFill>
                <a:schemeClr val="accent2"/>
              </a:solidFill>
              <a:latin typeface="Eras Bold ITC" panose="020B0907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E2B69-DF91-4E7A-9528-D46A2C824657}"/>
              </a:ext>
            </a:extLst>
          </p:cNvPr>
          <p:cNvSpPr txBox="1"/>
          <p:nvPr/>
        </p:nvSpPr>
        <p:spPr>
          <a:xfrm>
            <a:off x="1958306" y="1934534"/>
            <a:ext cx="609322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08019"/>
                </a:solidFill>
                <a:latin typeface="Eras Medium ITC" panose="020B0602030504020804" pitchFamily="34" charset="0"/>
              </a:rPr>
              <a:t>Learning Objective:</a:t>
            </a:r>
          </a:p>
          <a:p>
            <a:r>
              <a:rPr lang="en-US" sz="3200" dirty="0">
                <a:solidFill>
                  <a:srgbClr val="F08019"/>
                </a:solidFill>
                <a:latin typeface="Eras Medium ITC" panose="020B0602030504020804" pitchFamily="34" charset="0"/>
              </a:rPr>
              <a:t> </a:t>
            </a:r>
          </a:p>
          <a:p>
            <a:r>
              <a:rPr lang="en-US" sz="3200" u="sng" dirty="0">
                <a:solidFill>
                  <a:srgbClr val="3A8E8A"/>
                </a:solidFill>
                <a:latin typeface="Eras Medium ITC" panose="020B0602030504020804" pitchFamily="34" charset="0"/>
              </a:rPr>
              <a:t>I can </a:t>
            </a:r>
            <a:r>
              <a:rPr lang="en-US" sz="3200" dirty="0">
                <a:solidFill>
                  <a:srgbClr val="3A8E8A"/>
                </a:solidFill>
                <a:latin typeface="Eras Medium ITC" panose="020B0602030504020804" pitchFamily="34" charset="0"/>
              </a:rPr>
              <a:t>create a positive mindset through journaling.</a:t>
            </a:r>
          </a:p>
          <a:p>
            <a:endParaRPr lang="en-US" sz="3200" u="sng" dirty="0">
              <a:solidFill>
                <a:srgbClr val="3A8E8A"/>
              </a:solidFill>
              <a:latin typeface="Eras Medium ITC" panose="020B0602030504020804" pitchFamily="34" charset="0"/>
            </a:endParaRPr>
          </a:p>
          <a:p>
            <a:r>
              <a:rPr lang="en-US" sz="3200" u="sng" dirty="0">
                <a:solidFill>
                  <a:srgbClr val="3A8E8A"/>
                </a:solidFill>
                <a:latin typeface="Eras Medium ITC" panose="020B0602030504020804" pitchFamily="34" charset="0"/>
              </a:rPr>
              <a:t>I will </a:t>
            </a:r>
            <a:r>
              <a:rPr lang="en-US" sz="3200" dirty="0">
                <a:solidFill>
                  <a:srgbClr val="3A8E8A"/>
                </a:solidFill>
                <a:latin typeface="Eras Medium ITC" panose="020B0602030504020804" pitchFamily="34" charset="0"/>
              </a:rPr>
              <a:t>talk about how important it is to be positive and intentional.</a:t>
            </a:r>
          </a:p>
          <a:p>
            <a:br>
              <a:rPr lang="en-US" sz="3200" u="sng" dirty="0">
                <a:solidFill>
                  <a:srgbClr val="3A8E8A"/>
                </a:solidFill>
                <a:latin typeface="Eras Medium ITC" panose="020B0602030504020804" pitchFamily="34" charset="0"/>
              </a:rPr>
            </a:br>
            <a:endParaRPr lang="en-US" sz="4800" b="0" dirty="0">
              <a:solidFill>
                <a:srgbClr val="000000"/>
              </a:solidFill>
              <a:latin typeface="Eras Medium ITC" panose="020B0602030504020804" pitchFamily="34" charset="0"/>
            </a:endParaRPr>
          </a:p>
        </p:txBody>
      </p:sp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9E95ED89-DB7C-42EF-813F-FB62B1F49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73" y="3279708"/>
            <a:ext cx="3821285" cy="3702117"/>
          </a:xfrm>
          <a:prstGeom prst="rect">
            <a:avLst/>
          </a:prstGeom>
        </p:spPr>
      </p:pic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4406A65-FF88-41D9-98F2-CE23CA60B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9457" flipH="1">
            <a:off x="10584164" y="4532114"/>
            <a:ext cx="1494396" cy="1875697"/>
          </a:xfrm>
          <a:prstGeom prst="rect">
            <a:avLst/>
          </a:prstGeom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177F207-1571-4222-89F9-97D7773C8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7422" flipH="1">
            <a:off x="9465520" y="4302829"/>
            <a:ext cx="1200346" cy="20062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051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21FEA5-DD77-4587-B4A8-AAE93CF4556E}"/>
              </a:ext>
            </a:extLst>
          </p:cNvPr>
          <p:cNvSpPr txBox="1"/>
          <p:nvPr/>
        </p:nvSpPr>
        <p:spPr>
          <a:xfrm>
            <a:off x="4459779" y="1413063"/>
            <a:ext cx="7410796" cy="1489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u="none" strike="noStrike" dirty="0">
                <a:solidFill>
                  <a:schemeClr val="accent2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Communicate clearly </a:t>
            </a:r>
          </a:p>
          <a:p>
            <a:pPr marL="285750" marR="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u="none" strike="noStrike" dirty="0">
                <a:solidFill>
                  <a:schemeClr val="accent2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Use information creatively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155FA4F-C926-40DB-AE1D-14271676CDCD}"/>
              </a:ext>
            </a:extLst>
          </p:cNvPr>
          <p:cNvSpPr txBox="1">
            <a:spLocks/>
          </p:cNvSpPr>
          <p:nvPr/>
        </p:nvSpPr>
        <p:spPr>
          <a:xfrm>
            <a:off x="4438185" y="365125"/>
            <a:ext cx="6715540" cy="755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FB7A3"/>
                </a:solidFill>
              </a:rPr>
              <a:t>Skills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A9FE0-6A1B-4DDE-BF9F-6B1D23B8B906}"/>
              </a:ext>
            </a:extLst>
          </p:cNvPr>
          <p:cNvSpPr txBox="1"/>
          <p:nvPr/>
        </p:nvSpPr>
        <p:spPr>
          <a:xfrm>
            <a:off x="4340530" y="3460433"/>
            <a:ext cx="6268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3FB7A3"/>
                </a:solidFill>
                <a:latin typeface="Eras Bold ITC" panose="020B0907030504020204" pitchFamily="34" charset="0"/>
              </a:rPr>
              <a:t>Opening</a:t>
            </a:r>
            <a:r>
              <a:rPr lang="en-US" sz="4400" b="1" dirty="0">
                <a:solidFill>
                  <a:srgbClr val="3FB7A3"/>
                </a:solidFill>
                <a:latin typeface="Eras Bold ITC" panose="020B0907030504020204" pitchFamily="34" charset="0"/>
              </a:rPr>
              <a:t> Questions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15D417-E18E-4A03-BD66-E4BEE33BD6F4}"/>
              </a:ext>
            </a:extLst>
          </p:cNvPr>
          <p:cNvSpPr txBox="1"/>
          <p:nvPr/>
        </p:nvSpPr>
        <p:spPr>
          <a:xfrm>
            <a:off x="4190260" y="4305670"/>
            <a:ext cx="57438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Eras Medium ITC" panose="020B0602030504020804" pitchFamily="34" charset="0"/>
              </a:rPr>
              <a:t>What is a positive mindset?</a:t>
            </a:r>
            <a:br>
              <a:rPr lang="en-US" sz="3200" dirty="0">
                <a:solidFill>
                  <a:schemeClr val="accent2"/>
                </a:solidFill>
                <a:latin typeface="Eras Medium ITC" panose="020B0602030504020804" pitchFamily="34" charset="0"/>
              </a:rPr>
            </a:br>
            <a:r>
              <a:rPr lang="en-US" sz="3200" dirty="0">
                <a:solidFill>
                  <a:schemeClr val="accent2"/>
                </a:solidFill>
                <a:latin typeface="Eras Medium ITC" panose="020B0602030504020804" pitchFamily="34" charset="0"/>
              </a:rPr>
              <a:t>               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Eras Medium ITC" panose="020B0602030504020804" pitchFamily="34" charset="0"/>
              </a:rPr>
              <a:t>Is your mindset positive?</a:t>
            </a:r>
            <a:br>
              <a:rPr lang="en-US" sz="3200" dirty="0">
                <a:latin typeface="Eras Medium ITC" panose="020B0602030504020804" pitchFamily="34" charset="0"/>
              </a:rPr>
            </a:br>
            <a:endParaRPr lang="en-US" sz="3200" dirty="0">
              <a:latin typeface="Eras Medium ITC" panose="020B0602030504020804" pitchFamily="34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639E7CA-944A-443C-80A0-AB1E5CEBD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063"/>
            <a:ext cx="4019550" cy="3073212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91569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21FEA5-DD77-4587-B4A8-AAE93CF4556E}"/>
              </a:ext>
            </a:extLst>
          </p:cNvPr>
          <p:cNvSpPr txBox="1"/>
          <p:nvPr/>
        </p:nvSpPr>
        <p:spPr>
          <a:xfrm>
            <a:off x="4678531" y="1301916"/>
            <a:ext cx="697513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chemeClr val="accent2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A positive mindset is something that sees the good.  </a:t>
            </a:r>
          </a:p>
          <a:p>
            <a:pPr marL="285750" marR="0" lvl="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3FB7A3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Think of it like a pair of glasses.  When you have on a pair of positive glasses, you can look at any situation and see the good.  </a:t>
            </a:r>
          </a:p>
          <a:p>
            <a:pPr marL="285750" marR="0" lvl="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chemeClr val="accent2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When you have a happy mind, it’s easier to see the good in times when it may be hard, or things aren’t going your way.</a:t>
            </a:r>
          </a:p>
          <a:p>
            <a:pPr marL="285750" marR="0" lvl="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FB7A3"/>
                </a:solidFill>
                <a:latin typeface="Eras Medium ITC" panose="020B0602030504020804" pitchFamily="34" charset="0"/>
                <a:ea typeface="Calibri" panose="020F0502020204030204" pitchFamily="34" charset="0"/>
              </a:rPr>
              <a:t>Last week we talked about journaling.  When we journal our “</a:t>
            </a:r>
            <a:r>
              <a:rPr lang="en-US" sz="2400" dirty="0" err="1">
                <a:solidFill>
                  <a:srgbClr val="3FB7A3"/>
                </a:solidFill>
                <a:latin typeface="Eras Medium ITC" panose="020B0602030504020804" pitchFamily="34" charset="0"/>
                <a:ea typeface="Calibri" panose="020F0502020204030204" pitchFamily="34" charset="0"/>
              </a:rPr>
              <a:t>Doubler</a:t>
            </a:r>
            <a:r>
              <a:rPr lang="en-US" sz="2400" dirty="0">
                <a:solidFill>
                  <a:srgbClr val="3FB7A3"/>
                </a:solidFill>
                <a:latin typeface="Eras Medium ITC" panose="020B0602030504020804" pitchFamily="34" charset="0"/>
                <a:ea typeface="Calibri" panose="020F0502020204030204" pitchFamily="34" charset="0"/>
              </a:rPr>
              <a:t>” experience, we are asked to look for the good.</a:t>
            </a:r>
            <a:endParaRPr lang="en-US" sz="2400" u="none" strike="noStrike" dirty="0">
              <a:solidFill>
                <a:srgbClr val="3FB7A3"/>
              </a:solidFill>
              <a:effectLst/>
              <a:latin typeface="Eras Medium ITC" panose="020B0602030504020804" pitchFamily="34" charset="0"/>
              <a:ea typeface="Calibri" panose="020F0502020204030204" pitchFamily="34" charset="0"/>
            </a:endParaRPr>
          </a:p>
          <a:p>
            <a:pPr marL="285750" marR="0" lvl="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chemeClr val="accent2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We are going to do some self evaluation to see how we feel before we write versus after we write.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155FA4F-C926-40DB-AE1D-14271676CDCD}"/>
              </a:ext>
            </a:extLst>
          </p:cNvPr>
          <p:cNvSpPr txBox="1">
            <a:spLocks/>
          </p:cNvSpPr>
          <p:nvPr/>
        </p:nvSpPr>
        <p:spPr>
          <a:xfrm>
            <a:off x="4088922" y="345757"/>
            <a:ext cx="8103078" cy="755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FB7A3"/>
                </a:solidFill>
              </a:rPr>
              <a:t>Thoughts for Consideration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A90EC-B80A-4A26-9547-9AE2E731D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227">
            <a:off x="194874" y="1257300"/>
            <a:ext cx="3391229" cy="2247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DD8376-1382-4DD2-8129-D0F6F0DC7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65" y="2381250"/>
            <a:ext cx="1232919" cy="25877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674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67F8887-27C9-4EBF-A49B-A02309235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208" y="4034197"/>
            <a:ext cx="940829" cy="940829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9572B271-7E77-438A-86A3-A704106F84C4}"/>
              </a:ext>
            </a:extLst>
          </p:cNvPr>
          <p:cNvSpPr txBox="1">
            <a:spLocks/>
          </p:cNvSpPr>
          <p:nvPr/>
        </p:nvSpPr>
        <p:spPr>
          <a:xfrm>
            <a:off x="4884195" y="185486"/>
            <a:ext cx="3295794" cy="13568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3FB7A3"/>
                </a:solidFill>
              </a:rPr>
              <a:t>Action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B4B411A-6276-4C6A-8894-0A1A69CDD702}"/>
              </a:ext>
            </a:extLst>
          </p:cNvPr>
          <p:cNvSpPr txBox="1">
            <a:spLocks/>
          </p:cNvSpPr>
          <p:nvPr/>
        </p:nvSpPr>
        <p:spPr>
          <a:xfrm>
            <a:off x="1804732" y="1071777"/>
            <a:ext cx="9454719" cy="31983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BC7B5"/>
                </a:solidFill>
                <a:latin typeface="Eras Medium ITC" panose="020B06020305040208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0" i="0" u="none" strike="noStrike" dirty="0">
                <a:solidFill>
                  <a:schemeClr val="accent2"/>
                </a:solidFill>
                <a:effectLst/>
              </a:rPr>
              <a:t>Let’s discuss what you feel before you write versus after you write.  Do you think it changes?  Does it stay the same?  Do you feel more positive?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schemeClr val="accent2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200" b="0" i="0" u="none" strike="noStrike" dirty="0">
                <a:solidFill>
                  <a:srgbClr val="3FB7A3"/>
                </a:solidFill>
                <a:effectLst/>
              </a:rPr>
              <a:t>What would it look like for you to create a self-evaluation form? Would you use a scale? Would you use images? Would you use google forms? </a:t>
            </a:r>
            <a:br>
              <a:rPr lang="en-US" sz="2200" dirty="0">
                <a:solidFill>
                  <a:srgbClr val="3FB7A3"/>
                </a:solidFill>
              </a:rPr>
            </a:br>
            <a:endParaRPr lang="en-US" sz="2200" dirty="0">
              <a:solidFill>
                <a:srgbClr val="3FB7A3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200" b="0" i="0" u="none" strike="noStrike" dirty="0">
                <a:solidFill>
                  <a:schemeClr val="accent2"/>
                </a:solidFill>
                <a:effectLst/>
              </a:rPr>
              <a:t>You will create something to use as a tool to determine how you feel before you write versus after you write.</a:t>
            </a:r>
            <a:br>
              <a:rPr lang="en-US" sz="2200" dirty="0">
                <a:solidFill>
                  <a:schemeClr val="accent2"/>
                </a:solidFill>
              </a:rPr>
            </a:br>
            <a:endParaRPr lang="en-US" sz="2200" dirty="0">
              <a:solidFill>
                <a:srgbClr val="3FB7A3"/>
              </a:solidFill>
            </a:endParaRPr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7678C542-AE76-4C73-8079-A41BD5808DD9}"/>
              </a:ext>
            </a:extLst>
          </p:cNvPr>
          <p:cNvSpPr/>
          <p:nvPr/>
        </p:nvSpPr>
        <p:spPr>
          <a:xfrm>
            <a:off x="10309934" y="6083624"/>
            <a:ext cx="1334221" cy="774376"/>
          </a:xfrm>
          <a:prstGeom prst="flowChartMagneticDisk">
            <a:avLst/>
          </a:prstGeom>
          <a:solidFill>
            <a:srgbClr val="3FB7A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CC79B57-B582-49DD-8B09-4B4FE44D3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449" y="4387990"/>
            <a:ext cx="1484343" cy="2312633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Front"/>
            <a:lightRig rig="threePt" dir="t"/>
          </a:scene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D61C1F-9365-403E-9573-DC0CDBAF0B01}"/>
              </a:ext>
            </a:extLst>
          </p:cNvPr>
          <p:cNvSpPr/>
          <p:nvPr/>
        </p:nvSpPr>
        <p:spPr>
          <a:xfrm>
            <a:off x="0" y="5943600"/>
            <a:ext cx="1609429" cy="914400"/>
          </a:xfrm>
          <a:prstGeom prst="rect">
            <a:avLst/>
          </a:prstGeom>
          <a:solidFill>
            <a:srgbClr val="6479A8"/>
          </a:solidFill>
          <a:ln>
            <a:solidFill>
              <a:srgbClr val="6479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CF5C4062-D1B7-47E8-A4FA-D39924AD0933}"/>
              </a:ext>
            </a:extLst>
          </p:cNvPr>
          <p:cNvSpPr/>
          <p:nvPr/>
        </p:nvSpPr>
        <p:spPr>
          <a:xfrm>
            <a:off x="9729721" y="3973724"/>
            <a:ext cx="1111886" cy="1061777"/>
          </a:xfrm>
          <a:prstGeom prst="cloud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67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D61C1F-9365-403E-9573-DC0CDBAF0B01}"/>
              </a:ext>
            </a:extLst>
          </p:cNvPr>
          <p:cNvSpPr/>
          <p:nvPr/>
        </p:nvSpPr>
        <p:spPr>
          <a:xfrm>
            <a:off x="0" y="5943600"/>
            <a:ext cx="1609429" cy="914400"/>
          </a:xfrm>
          <a:prstGeom prst="rect">
            <a:avLst/>
          </a:prstGeom>
          <a:solidFill>
            <a:srgbClr val="6479A8"/>
          </a:solidFill>
          <a:ln>
            <a:solidFill>
              <a:srgbClr val="6479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84CE7074-126F-49C1-9697-DDDCCA50213D}"/>
              </a:ext>
            </a:extLst>
          </p:cNvPr>
          <p:cNvSpPr/>
          <p:nvPr/>
        </p:nvSpPr>
        <p:spPr>
          <a:xfrm rot="2176501">
            <a:off x="1269699" y="5029137"/>
            <a:ext cx="2857118" cy="2008621"/>
          </a:xfrm>
          <a:prstGeom prst="cloud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7F8F66-3062-4D7F-8973-B38356BFD8B0}"/>
              </a:ext>
            </a:extLst>
          </p:cNvPr>
          <p:cNvGrpSpPr/>
          <p:nvPr/>
        </p:nvGrpSpPr>
        <p:grpSpPr>
          <a:xfrm>
            <a:off x="6813271" y="3016738"/>
            <a:ext cx="5370990" cy="3485519"/>
            <a:chOff x="3400149" y="1945503"/>
            <a:chExt cx="8085180" cy="4912497"/>
          </a:xfrm>
        </p:grpSpPr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id="{1F975CDB-3DE8-444C-9BD1-CF0FC6880A8A}"/>
                </a:ext>
              </a:extLst>
            </p:cNvPr>
            <p:cNvSpPr/>
            <p:nvPr/>
          </p:nvSpPr>
          <p:spPr>
            <a:xfrm>
              <a:off x="3400149" y="5890334"/>
              <a:ext cx="4722920" cy="967666"/>
            </a:xfrm>
            <a:prstGeom prst="flowChartMagneticDisk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22EC052-48C3-4D17-9341-E955F3C94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550" y="3686266"/>
              <a:ext cx="2897973" cy="2605596"/>
            </a:xfrm>
            <a:prstGeom prst="rect">
              <a:avLst/>
            </a:prstGeom>
          </p:spPr>
        </p:pic>
        <p:pic>
          <p:nvPicPr>
            <p:cNvPr id="20" name="Picture 19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071AF73A-4196-498D-9221-40C0E5AAB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07025" y="1945503"/>
              <a:ext cx="5278304" cy="337869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4B3A088-00A2-48AB-8C64-2A844426B00C}"/>
                </a:ext>
              </a:extLst>
            </p:cNvPr>
            <p:cNvSpPr txBox="1"/>
            <p:nvPr/>
          </p:nvSpPr>
          <p:spPr>
            <a:xfrm>
              <a:off x="7146522" y="2240333"/>
              <a:ext cx="3869796" cy="1865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Ink Free" panose="03080402000500000000" pitchFamily="66" charset="0"/>
                </a:rPr>
                <a:t>Don’t forget, your “</a:t>
              </a:r>
              <a:r>
                <a:rPr lang="en-US" sz="1600" dirty="0" err="1">
                  <a:latin typeface="Ink Free" panose="03080402000500000000" pitchFamily="66" charset="0"/>
                </a:rPr>
                <a:t>Doubler</a:t>
              </a:r>
              <a:r>
                <a:rPr lang="en-US" sz="1600" dirty="0">
                  <a:latin typeface="Ink Free" panose="03080402000500000000" pitchFamily="66" charset="0"/>
                </a:rPr>
                <a:t>” experience should have three details to describe it and be within the last 24 hours</a:t>
              </a:r>
              <a:r>
                <a:rPr lang="en-US" sz="1600" dirty="0">
                  <a:latin typeface="Bradley Hand ITC" panose="03070402050302030203" pitchFamily="66" charset="0"/>
                </a:rPr>
                <a:t>. 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5B40EBD-D55B-4642-AF54-C5D86F1100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7059">
            <a:off x="1940949" y="967611"/>
            <a:ext cx="2694770" cy="225832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D372A417-AC8D-4301-8B1A-5EEAF961DE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1038">
            <a:off x="3982050" y="3259720"/>
            <a:ext cx="2544871" cy="2132700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030304-A71A-4A8D-8037-08E5C743B1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642" y="1473005"/>
            <a:ext cx="3563551" cy="16715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2DD902-A9E4-4609-B898-ABE9C45EE371}"/>
              </a:ext>
            </a:extLst>
          </p:cNvPr>
          <p:cNvSpPr txBox="1"/>
          <p:nvPr/>
        </p:nvSpPr>
        <p:spPr>
          <a:xfrm>
            <a:off x="3391270" y="399495"/>
            <a:ext cx="704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6"/>
                </a:solidFill>
                <a:latin typeface="Eras Medium ITC" panose="020B0602030504020804" pitchFamily="34" charset="0"/>
              </a:rPr>
              <a:t>These are examples of what we presented the younger schools with, in order to prompt their self assessments. 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F76DC7-98F0-4DFC-99B5-B957847E9B33}"/>
              </a:ext>
            </a:extLst>
          </p:cNvPr>
          <p:cNvGrpSpPr/>
          <p:nvPr/>
        </p:nvGrpSpPr>
        <p:grpSpPr>
          <a:xfrm>
            <a:off x="1985241" y="3794048"/>
            <a:ext cx="1850408" cy="3024531"/>
            <a:chOff x="555298" y="2172888"/>
            <a:chExt cx="2516047" cy="4280642"/>
          </a:xfrm>
        </p:grpSpPr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B3CE9F7D-77D0-421C-8BA1-9A2DBAD79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5298" y="4145337"/>
              <a:ext cx="1675666" cy="2308193"/>
            </a:xfrm>
            <a:prstGeom prst="rect">
              <a:avLst/>
            </a:prstGeom>
          </p:spPr>
        </p:pic>
        <p:pic>
          <p:nvPicPr>
            <p:cNvPr id="24" name="Picture 23" descr="Shape, circle&#10;&#10;Description automatically generated">
              <a:extLst>
                <a:ext uri="{FF2B5EF4-FFF2-40B4-BE49-F238E27FC236}">
                  <a16:creationId xmlns:a16="http://schemas.microsoft.com/office/drawing/2014/main" id="{1FED3816-6327-41BE-A727-16179E130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9968">
              <a:off x="689786" y="2172888"/>
              <a:ext cx="2247323" cy="223378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6B6A7A-1084-4477-9C05-D413E662EB1A}"/>
                </a:ext>
              </a:extLst>
            </p:cNvPr>
            <p:cNvSpPr txBox="1"/>
            <p:nvPr/>
          </p:nvSpPr>
          <p:spPr>
            <a:xfrm rot="1151483">
              <a:off x="720696" y="2386359"/>
              <a:ext cx="2350649" cy="1274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b="1" dirty="0">
                  <a:latin typeface="Bradley Hand ITC" panose="03070402050302030203" pitchFamily="66" charset="0"/>
                </a:rPr>
                <a:t>Be sure to be honest with yourself about your feelings!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6737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eek 1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ek 2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eek 3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eek 4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10169</TotalTime>
  <Words>389</Words>
  <Application>Microsoft Office PowerPoint</Application>
  <PresentationFormat>Widescreen</PresentationFormat>
  <Paragraphs>47</Paragraphs>
  <Slides>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Bradley Hand ITC</vt:lpstr>
      <vt:lpstr>Calibri</vt:lpstr>
      <vt:lpstr>Eras Bold ITC</vt:lpstr>
      <vt:lpstr>Eras Medium ITC</vt:lpstr>
      <vt:lpstr>Ink Free</vt:lpstr>
      <vt:lpstr>Week 1 Backgrounds</vt:lpstr>
      <vt:lpstr>Week 2 Backgrounds</vt:lpstr>
      <vt:lpstr>Week 3 Backgrounds</vt:lpstr>
      <vt:lpstr>Week 4 Backgrounds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Dowdee</dc:creator>
  <cp:lastModifiedBy>Cody Green</cp:lastModifiedBy>
  <cp:revision>27</cp:revision>
  <dcterms:created xsi:type="dcterms:W3CDTF">2021-03-23T18:25:43Z</dcterms:created>
  <dcterms:modified xsi:type="dcterms:W3CDTF">2022-09-19T18:12:53Z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0C208E9D-CF33-4293-8733-599B895DDE83</vt:lpwstr>
  </property>
  <property fmtid="{D5CDD505-2E9C-101B-9397-08002B2CF9AE}" pid="3" name="ArticulatePath">
    <vt:lpwstr>H360 - D - Wk2 - 0.Leader Slides</vt:lpwstr>
  </property>
</Properties>
</file>